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44" d="100"/>
          <a:sy n="44" d="100"/>
        </p:scale>
        <p:origin x="9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2011-2012 School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2012-2013 School 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69452800"/>
        <c:axId val="369451232"/>
      </c:barChart>
      <c:catAx>
        <c:axId val="369452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451232"/>
        <c:crosses val="autoZero"/>
        <c:auto val="1"/>
        <c:lblAlgn val="ctr"/>
        <c:lblOffset val="100"/>
        <c:noMultiLvlLbl val="0"/>
      </c:catAx>
      <c:valAx>
        <c:axId val="369451232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36945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5EAA1-329B-4788-937E-772082967C5E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34835-4539-4F10-A89C-CB09E4418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2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40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42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17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97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88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1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0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0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1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4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0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2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95802BA-91E5-41F6-AB00-B77EEDC61561}" type="datetimeFigureOut">
              <a:rPr lang="en-US" smtClean="0"/>
              <a:t>7/25/2013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0262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stevens68@163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6000"/>
              <a:t>Band Boosters Meeting</a:t>
            </a:r>
          </a:p>
          <a:p>
            <a:r>
              <a:rPr lang="en-US" sz="12000"/>
              <a:t>July 1, 2013</a:t>
            </a:r>
          </a:p>
        </p:txBody>
      </p:sp>
      <p:sp>
        <p:nvSpPr>
          <p:cNvPr id="6" name="Rectangle 5"/>
          <p:cNvSpPr/>
          <p:nvPr/>
        </p:nvSpPr>
        <p:spPr>
          <a:xfrm>
            <a:off x="4191001" y="3942695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spc="-300">
                <a:ln w="0"/>
                <a:solidFill>
                  <a:schemeClr val="tx2"/>
                </a:solidFill>
                <a:latin typeface="Segoe Print" panose="02000600000000000000" pitchFamily="2" charset="0"/>
              </a:rPr>
              <a:t>Terrier Tough!</a:t>
            </a: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5397736" y="2057401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24101" y="3165725"/>
            <a:ext cx="7543800" cy="8750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Texlahoma</a:t>
            </a:r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en-US" sz="5400" b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High School </a:t>
            </a:r>
          </a:p>
        </p:txBody>
      </p:sp>
    </p:spTree>
    <p:extLst>
      <p:ext uri="{BB962C8B-B14F-4D97-AF65-F5344CB8AC3E}">
        <p14:creationId xmlns:p14="http://schemas.microsoft.com/office/powerpoint/2010/main" val="18446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Meeting</a:t>
            </a:r>
            <a:endParaRPr lang="en-US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July 15, 2013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4081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See You Next Month!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smtClean="0"/>
              <a:t>Next Meeting: </a:t>
            </a:r>
          </a:p>
          <a:p>
            <a:pPr lvl="1">
              <a:buNone/>
            </a:pPr>
            <a:r>
              <a:rPr lang="en-US" smtClean="0"/>
              <a:t>July 15</a:t>
            </a:r>
            <a:r>
              <a:rPr lang="en-US" baseline="30000" smtClean="0"/>
              <a:t>th</a:t>
            </a:r>
            <a:r>
              <a:rPr lang="en-US" smtClean="0"/>
              <a:t> - </a:t>
            </a:r>
            <a:r>
              <a:rPr lang="en-US"/>
              <a:t> 7 p.m.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Back to School – Recruit New Members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Finalize Fundraising Calendar and Assign Coordinators</a:t>
            </a:r>
            <a:endParaRPr lang="en-US"/>
          </a:p>
          <a:p>
            <a:pPr lvl="1">
              <a:buFont typeface="Wingdings" pitchFamily="2" charset="2"/>
              <a:buChar char="v"/>
            </a:pPr>
            <a:endParaRPr lang="en-US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2222287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138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</a:pPr>
            <a:endParaRPr lang="en-US" smtClean="0"/>
          </a:p>
          <a:p>
            <a:pPr>
              <a:buSzPct val="85000"/>
            </a:pPr>
            <a:endParaRPr lang="en-US"/>
          </a:p>
          <a:p>
            <a:pPr>
              <a:buSzPct val="85000"/>
            </a:pPr>
            <a:r>
              <a:rPr lang="en-US" smtClean="0"/>
              <a:t>New </a:t>
            </a:r>
            <a:r>
              <a:rPr lang="en-US"/>
              <a:t>Officers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Elections and Thank You 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Announce New Officers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Distribute Officer Contact Info</a:t>
            </a:r>
            <a:endParaRPr lang="en-US"/>
          </a:p>
          <a:p>
            <a:pPr>
              <a:buSzPct val="85000"/>
            </a:pPr>
            <a:r>
              <a:rPr lang="en-US" smtClean="0"/>
              <a:t>Fundraising</a:t>
            </a:r>
            <a:endParaRPr lang="en-US"/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Past and Present Ideas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Review Yearly Results</a:t>
            </a:r>
          </a:p>
        </p:txBody>
      </p:sp>
    </p:spTree>
    <p:extLst>
      <p:ext uri="{BB962C8B-B14F-4D97-AF65-F5344CB8AC3E}">
        <p14:creationId xmlns:p14="http://schemas.microsoft.com/office/powerpoint/2010/main" val="328633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New Officer Announcement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2013-2014 School Year</a:t>
            </a:r>
          </a:p>
        </p:txBody>
      </p:sp>
    </p:spTree>
    <p:extLst>
      <p:ext uri="{BB962C8B-B14F-4D97-AF65-F5344CB8AC3E}">
        <p14:creationId xmlns:p14="http://schemas.microsoft.com/office/powerpoint/2010/main" val="5608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Elections and Appreciation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2362201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Elections were held in June</a:t>
            </a:r>
          </a:p>
          <a:p>
            <a:pPr algn="ctr"/>
            <a:r>
              <a:rPr lang="en-US" sz="2800"/>
              <a:t>for new Band Boosters officers for the</a:t>
            </a:r>
          </a:p>
          <a:p>
            <a:pPr algn="ctr"/>
            <a:r>
              <a:rPr lang="en-US" sz="2800"/>
              <a:t>2013-2014 school year. </a:t>
            </a:r>
          </a:p>
          <a:p>
            <a:pPr algn="ctr"/>
            <a:r>
              <a:rPr lang="en-US" sz="2800"/>
              <a:t>Before we welcome our new officers,</a:t>
            </a:r>
          </a:p>
          <a:p>
            <a:pPr algn="ctr"/>
            <a:r>
              <a:rPr lang="en-US" sz="2800"/>
              <a:t>we want to give a huge                                          </a:t>
            </a:r>
            <a:r>
              <a:rPr lang="en-US" sz="6000">
                <a:ln w="0"/>
                <a:solidFill>
                  <a:schemeClr val="accent1"/>
                </a:solidFill>
                <a:latin typeface="Impact" panose="020B0806030902050204" pitchFamily="34" charset="0"/>
              </a:rPr>
              <a:t>THANK YOU  </a:t>
            </a:r>
            <a:r>
              <a:rPr lang="en-US" sz="6000">
                <a:ln w="0"/>
                <a:solidFill>
                  <a:schemeClr val="accent5"/>
                </a:solidFill>
                <a:latin typeface="Impact" panose="020B0806030902050204" pitchFamily="34" charset="0"/>
              </a:rPr>
              <a:t>                                                    </a:t>
            </a:r>
            <a:r>
              <a:rPr lang="en-US" sz="2800"/>
              <a:t>to our 2012-2013 officers for a </a:t>
            </a:r>
            <a:r>
              <a:rPr lang="en-US" sz="2800" err="1" smtClean="0"/>
              <a:t>spectaculer</a:t>
            </a:r>
            <a:r>
              <a:rPr lang="en-US" sz="2800" smtClean="0"/>
              <a:t> </a:t>
            </a:r>
            <a:r>
              <a:rPr lang="en-US" sz="2800"/>
              <a:t>year and for </a:t>
            </a:r>
            <a:r>
              <a:rPr lang="en-US" sz="2800" smtClean="0"/>
              <a:t>all their hard </a:t>
            </a:r>
            <a:r>
              <a:rPr lang="en-US" sz="2800"/>
              <a:t>work!</a:t>
            </a:r>
          </a:p>
        </p:txBody>
      </p:sp>
    </p:spTree>
    <p:extLst>
      <p:ext uri="{BB962C8B-B14F-4D97-AF65-F5344CB8AC3E}">
        <p14:creationId xmlns:p14="http://schemas.microsoft.com/office/powerpoint/2010/main" val="293266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2013-14 Band Booster Officers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5907592"/>
              </p:ext>
            </p:extLst>
          </p:nvPr>
        </p:nvGraphicFramePr>
        <p:xfrm>
          <a:off x="3428998" y="2409825"/>
          <a:ext cx="5334000" cy="2494280"/>
        </p:xfrm>
        <a:graphic>
          <a:graphicData uri="http://schemas.openxmlformats.org/drawingml/2006/table">
            <a:tbl>
              <a:tblPr firstRow="1" bandRow="1">
                <a:effectLst/>
                <a:tableStyleId>{D113A9D2-9D6B-4929-AA2D-F23B5EE8CBE7}</a:tableStyleId>
              </a:tblPr>
              <a:tblGrid>
                <a:gridCol w="1981200"/>
                <a:gridCol w="3352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Member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President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Ms. Sara</a:t>
                      </a:r>
                      <a:r>
                        <a:rPr lang="en-US" baseline="0" smtClean="0"/>
                        <a:t> Morales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Vice President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Mr. Terrance</a:t>
                      </a:r>
                      <a:r>
                        <a:rPr lang="en-US" baseline="0" smtClean="0"/>
                        <a:t> Miller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Accounting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Ms. Sandra Lee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Fundraising</a:t>
                      </a:r>
                      <a:r>
                        <a:rPr lang="en-US" baseline="0" smtClean="0"/>
                        <a:t> Chair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Ms. Julia Stevens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Secretary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GwePierce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olded Corner 15"/>
          <p:cNvSpPr/>
          <p:nvPr/>
        </p:nvSpPr>
        <p:spPr>
          <a:xfrm>
            <a:off x="3405186" y="5172075"/>
            <a:ext cx="5381625" cy="1219200"/>
          </a:xfrm>
          <a:prstGeom prst="foldedCorner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</a:p>
        </p:txBody>
      </p:sp>
    </p:spTree>
    <p:extLst>
      <p:ext uri="{BB962C8B-B14F-4D97-AF65-F5344CB8AC3E}">
        <p14:creationId xmlns:p14="http://schemas.microsoft.com/office/powerpoint/2010/main" val="97076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Fundraising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Past and Future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62426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Possible </a:t>
            </a:r>
            <a:r>
              <a:rPr lang="en-US" err="1" smtClean="0"/>
              <a:t>Funraising</a:t>
            </a:r>
            <a:r>
              <a:rPr lang="en-US" smtClean="0"/>
              <a:t> Projects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0" y="2501843"/>
            <a:ext cx="5185873" cy="4241857"/>
          </a:xfrm>
        </p:spPr>
        <p:txBody>
          <a:bodyPr>
            <a:normAutofit fontScale="92500" lnSpcReduction="20000"/>
          </a:bodyPr>
          <a:lstStyle/>
          <a:p>
            <a:endParaRPr lang="en-US" b="1" smtClean="0"/>
          </a:p>
          <a:p>
            <a:endParaRPr lang="en-US" b="1"/>
          </a:p>
          <a:p>
            <a:r>
              <a:rPr lang="en-US" b="1" smtClean="0"/>
              <a:t>Previous Projects</a:t>
            </a:r>
          </a:p>
          <a:p>
            <a:pPr lvl="1"/>
            <a:r>
              <a:rPr lang="en-US" smtClean="0"/>
              <a:t>Bake Sale</a:t>
            </a:r>
          </a:p>
          <a:p>
            <a:pPr lvl="1"/>
            <a:r>
              <a:rPr lang="en-US" err="1" smtClean="0"/>
              <a:t>Candybar</a:t>
            </a:r>
            <a:r>
              <a:rPr lang="en-US" smtClean="0"/>
              <a:t> Sale</a:t>
            </a:r>
          </a:p>
          <a:p>
            <a:pPr lvl="1"/>
            <a:r>
              <a:rPr lang="en-US" smtClean="0"/>
              <a:t>Walk-a-thon</a:t>
            </a:r>
          </a:p>
          <a:p>
            <a:pPr lvl="1"/>
            <a:r>
              <a:rPr lang="en-US" smtClean="0"/>
              <a:t>Wrap Gifts at Local Mall</a:t>
            </a:r>
          </a:p>
          <a:p>
            <a:pPr lvl="1"/>
            <a:r>
              <a:rPr lang="en-US" smtClean="0"/>
              <a:t>Card Kit Sales</a:t>
            </a:r>
          </a:p>
          <a:p>
            <a:r>
              <a:rPr lang="en-US" b="1" smtClean="0"/>
              <a:t>New Project Ideas</a:t>
            </a:r>
          </a:p>
          <a:p>
            <a:pPr lvl="1"/>
            <a:r>
              <a:rPr lang="en-US" smtClean="0"/>
              <a:t>Candy-grams for Kids</a:t>
            </a:r>
          </a:p>
          <a:p>
            <a:pPr lvl="1"/>
            <a:r>
              <a:rPr lang="en-US" smtClean="0"/>
              <a:t>Car Wash</a:t>
            </a:r>
          </a:p>
          <a:p>
            <a:pPr lvl="1"/>
            <a:r>
              <a:rPr lang="en-US" smtClean="0"/>
              <a:t>Idol Contest –</a:t>
            </a:r>
            <a:br>
              <a:rPr lang="en-US" smtClean="0"/>
            </a:br>
            <a:r>
              <a:rPr lang="en-US" smtClean="0"/>
              <a:t>Pay Per Vote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01843"/>
            <a:ext cx="5034715" cy="33648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22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Past Fundraising Results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467069"/>
              </p:ext>
            </p:extLst>
          </p:nvPr>
        </p:nvGraphicFramePr>
        <p:xfrm>
          <a:off x="2081213" y="2479676"/>
          <a:ext cx="8029575" cy="4121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219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Choose 2013-2014 Projects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63286" cy="4292813"/>
          </a:xfrm>
        </p:spPr>
        <p:txBody>
          <a:bodyPr>
            <a:normAutofit fontScale="92500" lnSpcReduction="10000"/>
          </a:bodyPr>
          <a:lstStyle/>
          <a:p>
            <a:pPr>
              <a:buSzPct val="85000"/>
            </a:pPr>
            <a:endParaRPr lang="en-US" b="1" smtClean="0"/>
          </a:p>
          <a:p>
            <a:pPr>
              <a:buSzPct val="85000"/>
            </a:pPr>
            <a:endParaRPr lang="en-US" b="1"/>
          </a:p>
          <a:p>
            <a:pPr>
              <a:buSzPct val="85000"/>
            </a:pPr>
            <a:r>
              <a:rPr lang="en-US" b="1" smtClean="0"/>
              <a:t>Need to Choose Fundraising Projects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5 projects per school year</a:t>
            </a:r>
          </a:p>
          <a:p>
            <a:pPr marL="919163" lvl="1"/>
            <a:r>
              <a:rPr lang="en-US" sz="1800"/>
              <a:t>Each lasts 6 weeks, with 2 week break in between</a:t>
            </a:r>
          </a:p>
          <a:p>
            <a:pPr marL="919163" lvl="1"/>
            <a:r>
              <a:rPr lang="en-US" sz="1800"/>
              <a:t>Need Project Coordinators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Review </a:t>
            </a:r>
            <a:r>
              <a:rPr lang="en-US"/>
              <a:t>m</a:t>
            </a:r>
            <a:r>
              <a:rPr lang="en-US" smtClean="0"/>
              <a:t>onetary benefits of projects</a:t>
            </a:r>
          </a:p>
          <a:p>
            <a:pPr marL="457200" lvl="1" indent="0">
              <a:buNone/>
            </a:pPr>
            <a:endParaRPr lang="en-US" smtClean="0"/>
          </a:p>
          <a:p>
            <a:pPr>
              <a:buSzPct val="85000"/>
            </a:pPr>
            <a:r>
              <a:rPr lang="en-US" b="1" smtClean="0"/>
              <a:t>Project Coordinator’s Responsibility 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mtClean="0"/>
              <a:t>Best way to coordinate project</a:t>
            </a:r>
          </a:p>
          <a:p>
            <a:pPr>
              <a:buSzPct val="85000"/>
            </a:pPr>
            <a:r>
              <a:rPr lang="en-US" b="1" smtClean="0"/>
              <a:t>For Suggestions or Participation, Contact :</a:t>
            </a:r>
          </a:p>
          <a:p>
            <a:pPr lvl="1">
              <a:buFont typeface="Wingdings" pitchFamily="2" charset="2"/>
              <a:buChar char="v"/>
            </a:pPr>
            <a:r>
              <a:rPr lang="en-US" smtClean="0"/>
              <a:t>Julia Stevens, Fundraising Chair at </a:t>
            </a:r>
            <a:r>
              <a:rPr lang="en-US" smtClean="0">
                <a:hlinkClick r:id="rId2"/>
              </a:rPr>
              <a:t>jstevens684576@163com</a:t>
            </a:r>
            <a:endParaRPr lang="en-US" smtClean="0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Widescreen</PresentationFormat>
  <Paragraphs>73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Century Gothic</vt:lpstr>
      <vt:lpstr>Impact</vt:lpstr>
      <vt:lpstr>Segoe Print</vt:lpstr>
      <vt:lpstr>Wingdings</vt:lpstr>
      <vt:lpstr>Wingdings 2</vt:lpstr>
      <vt:lpstr>Quotable</vt:lpstr>
      <vt:lpstr>PowerPoint Presentation</vt:lpstr>
      <vt:lpstr>Agenda</vt:lpstr>
      <vt:lpstr>New Officer Announcement</vt:lpstr>
      <vt:lpstr>Elections and Appreciation</vt:lpstr>
      <vt:lpstr>New 2013-14 Band Booster Officers</vt:lpstr>
      <vt:lpstr>Fundraising</vt:lpstr>
      <vt:lpstr>Possible Funraising Projects</vt:lpstr>
      <vt:lpstr>Past Fundraising Results</vt:lpstr>
      <vt:lpstr>Choose 2013-2014 Projects </vt:lpstr>
      <vt:lpstr>Next Meeting</vt:lpstr>
      <vt:lpstr>See You Next Month!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2013-07-25T13:14:30Z</dcterms:created>
  <dcterms:modified xsi:type="dcterms:W3CDTF">2013-07-25T13:14:33Z</dcterms:modified>
</cp:coreProperties>
</file>