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60" r:id="rId3"/>
    <p:sldId id="257" r:id="rId4"/>
    <p:sldId id="258" r:id="rId5"/>
    <p:sldId id="259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0476" autoAdjust="0"/>
  </p:normalViewPr>
  <p:slideViewPr>
    <p:cSldViewPr>
      <p:cViewPr varScale="1">
        <p:scale>
          <a:sx n="55" d="100"/>
          <a:sy n="55" d="100"/>
        </p:scale>
        <p:origin x="-84" y="-3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style val="42"/>
  <c:chart>
    <c:autoTitleDeleted val="1"/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Women</c:v>
                </c:pt>
              </c:strCache>
            </c:strRef>
          </c:tx>
          <c:dLbls>
            <c:showVal val="1"/>
          </c:dLbls>
          <c:cat>
            <c:strRef>
              <c:f>Sheet1!$A$2:$A$6</c:f>
              <c:strCache>
                <c:ptCount val="5"/>
                <c:pt idx="0">
                  <c:v>Under 18</c:v>
                </c:pt>
                <c:pt idx="1">
                  <c:v>18-30</c:v>
                </c:pt>
                <c:pt idx="2">
                  <c:v>31-50</c:v>
                </c:pt>
                <c:pt idx="3">
                  <c:v>51-65</c:v>
                </c:pt>
                <c:pt idx="4">
                  <c:v>Over 65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30</c:v>
                </c:pt>
                <c:pt idx="1">
                  <c:v>65</c:v>
                </c:pt>
                <c:pt idx="2">
                  <c:v>150</c:v>
                </c:pt>
                <c:pt idx="3">
                  <c:v>130</c:v>
                </c:pt>
                <c:pt idx="4">
                  <c:v>45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Men</c:v>
                </c:pt>
              </c:strCache>
            </c:strRef>
          </c:tx>
          <c:dLbls>
            <c:showVal val="1"/>
          </c:dLbls>
          <c:cat>
            <c:strRef>
              <c:f>Sheet1!$A$2:$A$6</c:f>
              <c:strCache>
                <c:ptCount val="5"/>
                <c:pt idx="0">
                  <c:v>Under 18</c:v>
                </c:pt>
                <c:pt idx="1">
                  <c:v>18-30</c:v>
                </c:pt>
                <c:pt idx="2">
                  <c:v>31-50</c:v>
                </c:pt>
                <c:pt idx="3">
                  <c:v>51-65</c:v>
                </c:pt>
                <c:pt idx="4">
                  <c:v>Over 65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15</c:v>
                </c:pt>
                <c:pt idx="1">
                  <c:v>32</c:v>
                </c:pt>
                <c:pt idx="2">
                  <c:v>75</c:v>
                </c:pt>
                <c:pt idx="3">
                  <c:v>85</c:v>
                </c:pt>
                <c:pt idx="4">
                  <c:v>48</c:v>
                </c:pt>
              </c:numCache>
            </c:numRef>
          </c:val>
        </c:ser>
        <c:dLbls>
          <c:showVal val="1"/>
        </c:dLbls>
        <c:shape val="cylinder"/>
        <c:axId val="88089344"/>
        <c:axId val="88091264"/>
        <c:axId val="0"/>
      </c:bar3DChart>
      <c:catAx>
        <c:axId val="88089344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 smtClean="0"/>
                  <a:t>Age Ranges</a:t>
                </a:r>
                <a:endParaRPr lang="en-US" dirty="0"/>
              </a:p>
            </c:rich>
          </c:tx>
          <c:layout/>
        </c:title>
        <c:majorTickMark val="none"/>
        <c:tickLblPos val="nextTo"/>
        <c:crossAx val="88091264"/>
        <c:crosses val="autoZero"/>
        <c:auto val="1"/>
        <c:lblAlgn val="ctr"/>
        <c:lblOffset val="100"/>
      </c:catAx>
      <c:valAx>
        <c:axId val="88091264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 smtClean="0"/>
                  <a:t>People Served (2007)</a:t>
                </a:r>
                <a:endParaRPr lang="en-US" dirty="0"/>
              </a:p>
            </c:rich>
          </c:tx>
          <c:layout/>
        </c:title>
        <c:numFmt formatCode="General" sourceLinked="1"/>
        <c:tickLblPos val="nextTo"/>
        <c:crossAx val="88089344"/>
        <c:crosses val="autoZero"/>
        <c:crossBetween val="between"/>
      </c:valAx>
    </c:plotArea>
    <c:legend>
      <c:legendPos val="t"/>
      <c:layout/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8AB733-A9C3-42DE-B2EB-775CD4D94A5B}" type="datetimeFigureOut">
              <a:rPr lang="en-US" smtClean="0"/>
              <a:pPr/>
              <a:t>5/21/2008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A01002-5BC0-42D3-AC5D-B5A4B753AC7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A01002-5BC0-42D3-AC5D-B5A4B753AC7E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A01002-5BC0-42D3-AC5D-B5A4B753AC7E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A01002-5BC0-42D3-AC5D-B5A4B753AC7E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A01002-5BC0-42D3-AC5D-B5A4B753AC7E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A01002-5BC0-42D3-AC5D-B5A4B753AC7E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A54EBAB-267E-4A79-9C57-A00CDA780479}" type="datetimeFigureOut">
              <a:rPr lang="en-US" smtClean="0"/>
              <a:pPr/>
              <a:t>5/21/2008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E8DA1BA-7B6D-44A7-A653-A3EAB32D3EB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54EBAB-267E-4A79-9C57-A00CDA780479}" type="datetimeFigureOut">
              <a:rPr lang="en-US" smtClean="0"/>
              <a:pPr/>
              <a:t>5/21/2008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8DA1BA-7B6D-44A7-A653-A3EAB32D3EB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54EBAB-267E-4A79-9C57-A00CDA780479}" type="datetimeFigureOut">
              <a:rPr lang="en-US" smtClean="0"/>
              <a:pPr/>
              <a:t>5/21/2008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8DA1BA-7B6D-44A7-A653-A3EAB32D3EB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54EBAB-267E-4A79-9C57-A00CDA780479}" type="datetimeFigureOut">
              <a:rPr lang="en-US" smtClean="0"/>
              <a:pPr/>
              <a:t>5/21/2008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8DA1BA-7B6D-44A7-A653-A3EAB32D3EB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  <p:transition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54EBAB-267E-4A79-9C57-A00CDA780479}" type="datetimeFigureOut">
              <a:rPr lang="en-US" smtClean="0"/>
              <a:pPr/>
              <a:t>5/21/2008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8DA1BA-7B6D-44A7-A653-A3EAB32D3EB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  <p:transition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54EBAB-267E-4A79-9C57-A00CDA780479}" type="datetimeFigureOut">
              <a:rPr lang="en-US" smtClean="0"/>
              <a:pPr/>
              <a:t>5/21/2008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8DA1BA-7B6D-44A7-A653-A3EAB32D3EB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  <p:transition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54EBAB-267E-4A79-9C57-A00CDA780479}" type="datetimeFigureOut">
              <a:rPr lang="en-US" smtClean="0"/>
              <a:pPr/>
              <a:t>5/21/2008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8DA1BA-7B6D-44A7-A653-A3EAB32D3EB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54EBAB-267E-4A79-9C57-A00CDA780479}" type="datetimeFigureOut">
              <a:rPr lang="en-US" smtClean="0"/>
              <a:pPr/>
              <a:t>5/21/2008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8DA1BA-7B6D-44A7-A653-A3EAB32D3EB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  <p:transition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54EBAB-267E-4A79-9C57-A00CDA780479}" type="datetimeFigureOut">
              <a:rPr lang="en-US" smtClean="0"/>
              <a:pPr/>
              <a:t>5/21/2008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8DA1BA-7B6D-44A7-A653-A3EAB32D3EB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BA54EBAB-267E-4A79-9C57-A00CDA780479}" type="datetimeFigureOut">
              <a:rPr lang="en-US" smtClean="0"/>
              <a:pPr/>
              <a:t>5/21/2008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8DA1BA-7B6D-44A7-A653-A3EAB32D3EB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A54EBAB-267E-4A79-9C57-A00CDA780479}" type="datetimeFigureOut">
              <a:rPr lang="en-US" smtClean="0"/>
              <a:pPr/>
              <a:t>5/21/2008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E8DA1BA-7B6D-44A7-A653-A3EAB32D3EB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  <p:transition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A54EBAB-267E-4A79-9C57-A00CDA780479}" type="datetimeFigureOut">
              <a:rPr lang="en-US" smtClean="0"/>
              <a:pPr/>
              <a:t>5/21/2008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E8DA1BA-7B6D-44A7-A653-A3EAB32D3EB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fade thruBlk="1"/>
  </p:transition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304800" y="1219200"/>
            <a:ext cx="8839200" cy="2585323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en-US" sz="5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High    Tech</a:t>
            </a:r>
          </a:p>
          <a:p>
            <a:endParaRPr lang="en-US" sz="5400" b="1" cap="all" dirty="0" smtClean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  <a:p>
            <a:r>
              <a:rPr lang="en-US" sz="5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	Technology Center</a:t>
            </a:r>
            <a:endParaRPr lang="en-US" sz="54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3" name="5-Point Star 2"/>
          <p:cNvSpPr/>
          <p:nvPr/>
        </p:nvSpPr>
        <p:spPr>
          <a:xfrm>
            <a:off x="2286000" y="1371600"/>
            <a:ext cx="533400" cy="457200"/>
          </a:xfrm>
          <a:prstGeom prst="star5">
            <a:avLst/>
          </a:prstGeom>
          <a:effectLst>
            <a:glow rad="101600">
              <a:schemeClr val="accent2">
                <a:satMod val="175000"/>
                <a:alpha val="40000"/>
              </a:schemeClr>
            </a:glow>
            <a:outerShdw blurRad="50800" dist="381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1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8001000" cy="4525963"/>
          </a:xfrm>
        </p:spPr>
        <p:txBody>
          <a:bodyPr>
            <a:normAutofit/>
          </a:bodyPr>
          <a:lstStyle/>
          <a:p>
            <a:r>
              <a:rPr lang="en-US" sz="2700" dirty="0" smtClean="0"/>
              <a:t>To empower students to become lifelong learners</a:t>
            </a:r>
          </a:p>
          <a:p>
            <a:pPr>
              <a:buNone/>
            </a:pPr>
            <a:endParaRPr lang="en-US" sz="2700" dirty="0" smtClean="0"/>
          </a:p>
          <a:p>
            <a:r>
              <a:rPr lang="en-US" sz="2700" dirty="0" smtClean="0"/>
              <a:t>To provide an open environment for learning</a:t>
            </a:r>
          </a:p>
          <a:p>
            <a:pPr>
              <a:buNone/>
            </a:pPr>
            <a:endParaRPr lang="en-US" sz="2700" dirty="0" smtClean="0"/>
          </a:p>
          <a:p>
            <a:r>
              <a:rPr lang="en-US" sz="2700" dirty="0" smtClean="0"/>
              <a:t>To help students acquire the computer skills they need to succeed in the 21</a:t>
            </a:r>
            <a:r>
              <a:rPr lang="en-US" sz="2700" baseline="30000" dirty="0" smtClean="0"/>
              <a:t>st</a:t>
            </a:r>
            <a:r>
              <a:rPr lang="en-US" sz="2700" dirty="0" smtClean="0"/>
              <a:t> century</a:t>
            </a:r>
          </a:p>
          <a:p>
            <a:endParaRPr lang="en-US" sz="27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Mission Statement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We Are…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ontent Placeholder 7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We Serve…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Classes Offered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381000" y="1143000"/>
          <a:ext cx="8229600" cy="2926080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3124200"/>
                <a:gridCol w="3962400"/>
                <a:gridCol w="1143000"/>
              </a:tblGrid>
              <a:tr h="5486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Basic Computer Classes</a:t>
                      </a:r>
                      <a:endParaRPr lang="en-US" sz="140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Description</a:t>
                      </a:r>
                      <a:endParaRPr lang="en-US" sz="140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Credit</a:t>
                      </a:r>
                      <a:endParaRPr lang="en-US" sz="140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383586"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/>
                        <a:t>Microsoft Office 2007</a:t>
                      </a:r>
                      <a:endParaRPr lang="en-US" sz="12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/>
                        <a:t>This course is designed for</a:t>
                      </a:r>
                      <a:r>
                        <a:rPr lang="en-US" sz="1200" baseline="0" dirty="0" smtClean="0"/>
                        <a:t> adult learners who are interested in spreadsheet, database,  presentation, and word processing applications. </a:t>
                      </a:r>
                      <a:endParaRPr lang="en-US" sz="12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3</a:t>
                      </a:r>
                      <a:endParaRPr lang="en-US" sz="12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83586"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/>
                        <a:t>Windows Vista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/>
                        <a:t>This</a:t>
                      </a:r>
                      <a:r>
                        <a:rPr lang="en-US" sz="1200" baseline="0" dirty="0" smtClean="0"/>
                        <a:t> course helps learners become familiar with and navigate the Windows Vista interface. 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3</a:t>
                      </a:r>
                      <a:endParaRPr lang="en-US" sz="1200" dirty="0"/>
                    </a:p>
                  </a:txBody>
                  <a:tcPr/>
                </a:tc>
              </a:tr>
              <a:tr h="383586"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/>
                        <a:t>Windows XP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/>
                        <a:t>Learners will be</a:t>
                      </a:r>
                      <a:r>
                        <a:rPr lang="en-US" sz="1200" baseline="0" dirty="0" smtClean="0"/>
                        <a:t> introduced to the Windows XP Desktop, taskbar, start menu, and folders.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3</a:t>
                      </a:r>
                      <a:endParaRPr lang="en-US" sz="1200" dirty="0"/>
                    </a:p>
                  </a:txBody>
                  <a:tcPr/>
                </a:tc>
              </a:tr>
              <a:tr h="383586"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/>
                        <a:t>QuickBooks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/>
                        <a:t>QuickBooks</a:t>
                      </a:r>
                      <a:r>
                        <a:rPr lang="en-US" sz="1200" baseline="0" dirty="0" smtClean="0"/>
                        <a:t> focuses on learners who have who are interested in starting their own bookkeeping business. 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3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352800" y="4191000"/>
          <a:ext cx="5257800" cy="2438400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1467293"/>
                <a:gridCol w="2812312"/>
                <a:gridCol w="978195"/>
              </a:tblGrid>
              <a:tr h="299803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Design Classes</a:t>
                      </a:r>
                      <a:endParaRPr lang="en-US" sz="140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Description</a:t>
                      </a:r>
                      <a:endParaRPr lang="en-US" sz="140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Credit</a:t>
                      </a:r>
                      <a:endParaRPr lang="en-US" sz="140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86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Illustrator</a:t>
                      </a:r>
                      <a:endParaRPr lang="en-US" sz="12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Learn to navigate the Illustrator</a:t>
                      </a:r>
                      <a:r>
                        <a:rPr lang="en-US" sz="1200" baseline="0" dirty="0" smtClean="0"/>
                        <a:t> environment  and create simple illustrations.</a:t>
                      </a:r>
                      <a:endParaRPr lang="en-US" sz="12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4</a:t>
                      </a:r>
                      <a:endParaRPr lang="en-US" sz="12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69823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InDesign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In this course you will learn how to create advertisements</a:t>
                      </a:r>
                      <a:r>
                        <a:rPr lang="en-US" sz="1200" baseline="0" dirty="0" smtClean="0"/>
                        <a:t> and complex color publications.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4</a:t>
                      </a:r>
                      <a:endParaRPr lang="en-US" sz="1200" dirty="0"/>
                    </a:p>
                  </a:txBody>
                  <a:tcPr/>
                </a:tc>
              </a:tr>
              <a:tr h="269823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Photoshop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In this course learners will use</a:t>
                      </a:r>
                      <a:r>
                        <a:rPr lang="en-US" sz="1200" baseline="0" dirty="0" smtClean="0"/>
                        <a:t> several tools to perform image processing. 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4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Package Rates</a:t>
            </a:r>
            <a:endParaRPr lang="en-US" dirty="0"/>
          </a:p>
        </p:txBody>
      </p:sp>
    </p:spTree>
  </p:cSld>
  <p:clrMapOvr>
    <a:masterClrMapping/>
  </p:clrMapOvr>
  <p:transition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1094</TotalTime>
  <Words>193</Words>
  <Application>Microsoft Office PowerPoint</Application>
  <PresentationFormat>On-screen Show (4:3)</PresentationFormat>
  <Paragraphs>47</Paragraphs>
  <Slides>6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Concourse</vt:lpstr>
      <vt:lpstr>Slide 1</vt:lpstr>
      <vt:lpstr>Mission Statement</vt:lpstr>
      <vt:lpstr>Who We Are…</vt:lpstr>
      <vt:lpstr>Who We Serve…</vt:lpstr>
      <vt:lpstr>Classes Offered</vt:lpstr>
      <vt:lpstr>Package Rates</vt:lpstr>
    </vt:vector>
  </TitlesOfParts>
  <Company>Goodwill Industries of Eastern North Carolina, Inc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Comptech Computer S</dc:title>
  <dc:creator>Allison Williams</dc:creator>
  <cp:lastModifiedBy>Jane Doe</cp:lastModifiedBy>
  <cp:revision>99</cp:revision>
  <dcterms:created xsi:type="dcterms:W3CDTF">2008-04-09T12:16:50Z</dcterms:created>
  <dcterms:modified xsi:type="dcterms:W3CDTF">2008-05-21T17:53:52Z</dcterms:modified>
</cp:coreProperties>
</file>